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1"/>
  </p:notesMasterIdLst>
  <p:handoutMasterIdLst>
    <p:handoutMasterId r:id="rId22"/>
  </p:handoutMasterIdLst>
  <p:sldIdLst>
    <p:sldId id="1504" r:id="rId2"/>
    <p:sldId id="1546" r:id="rId3"/>
    <p:sldId id="1486" r:id="rId4"/>
    <p:sldId id="1485" r:id="rId5"/>
    <p:sldId id="1528" r:id="rId6"/>
    <p:sldId id="1544" r:id="rId7"/>
    <p:sldId id="1531" r:id="rId8"/>
    <p:sldId id="1532" r:id="rId9"/>
    <p:sldId id="1533" r:id="rId10"/>
    <p:sldId id="1535" r:id="rId11"/>
    <p:sldId id="1548" r:id="rId12"/>
    <p:sldId id="1549" r:id="rId13"/>
    <p:sldId id="1536" r:id="rId14"/>
    <p:sldId id="1537" r:id="rId15"/>
    <p:sldId id="1538" r:id="rId16"/>
    <p:sldId id="1539" r:id="rId17"/>
    <p:sldId id="1541" r:id="rId18"/>
    <p:sldId id="1547" r:id="rId19"/>
    <p:sldId id="1521" r:id="rId20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etttin işeri" initials="ai" lastIdx="0" clrIdx="0">
    <p:extLst>
      <p:ext uri="{19B8F6BF-5375-455C-9EA6-DF929625EA0E}">
        <p15:presenceInfo xmlns="" xmlns:p15="http://schemas.microsoft.com/office/powerpoint/2012/main" userId="Alaetttin işe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99FF"/>
    <a:srgbClr val="003399"/>
    <a:srgbClr val="9A9AE6"/>
    <a:srgbClr val="333399"/>
    <a:srgbClr val="6666FF"/>
    <a:srgbClr val="3366CC"/>
    <a:srgbClr val="3399FF"/>
    <a:srgbClr val="B7D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434" autoAdjust="0"/>
  </p:normalViewPr>
  <p:slideViewPr>
    <p:cSldViewPr snapToGrid="0">
      <p:cViewPr>
        <p:scale>
          <a:sx n="82" d="100"/>
          <a:sy n="82" d="100"/>
        </p:scale>
        <p:origin x="-8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3853" y="0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BF373E3-83C0-4AAC-9430-8102D5EFE502}" type="datetimeFigureOut">
              <a:rPr lang="tr-TR" smtClean="0"/>
              <a:pPr/>
              <a:t>04.10.2019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3853" y="9429751"/>
            <a:ext cx="2972547" cy="496888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0989B28B-0632-44F3-862E-40C14754692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3513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D807F85D-63D9-430C-A9B3-5D9D95127883}" type="datetimeFigureOut">
              <a:rPr lang="tr-TR" smtClean="0"/>
              <a:pPr/>
              <a:t>04.10.2019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5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2F79E799-A1BA-4EA9-A705-1C8351B11EE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872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604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82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48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0850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196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0213" y="1239838"/>
            <a:ext cx="5937250" cy="3340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845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A361-06C1-4477-AFEE-7C647B789D6E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17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09601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C3646-9F45-4CA3-B5BC-AA342FBBB3B3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6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2DCD-49EA-4B53-99EB-24BBE749C289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33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1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9CE2-9ECD-44A1-9E0C-297B92CB8321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009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1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87D75-DD1A-4AD3-AB3D-56EC0A6BC076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3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4710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43" indent="0">
              <a:buFontTx/>
              <a:buNone/>
              <a:defRPr/>
            </a:lvl2pPr>
            <a:lvl3pPr marL="914485" indent="0">
              <a:buFontTx/>
              <a:buNone/>
              <a:defRPr/>
            </a:lvl3pPr>
            <a:lvl4pPr marL="1371728" indent="0">
              <a:buFontTx/>
              <a:buNone/>
              <a:defRPr/>
            </a:lvl4pPr>
            <a:lvl5pPr marL="182897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6EB-4648-41AB-9F79-B4CE9DF3CBDF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977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FF8C-E1D9-49F3-B05B-826D3CF52E33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30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6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0666A-15D5-4A23-A6BB-B06D981A6B02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71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7011-8B3D-4006-9264-B1856B5580CE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3" y="3530130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72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97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21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45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69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94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3E0D-97BC-4267-BA14-76275D828996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15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8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607B-2288-412E-B40C-578824BC14AD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7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4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3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43" indent="0">
              <a:buNone/>
              <a:defRPr sz="2000" b="1"/>
            </a:lvl2pPr>
            <a:lvl3pPr marL="914485" indent="0">
              <a:buNone/>
              <a:defRPr sz="1800" b="1"/>
            </a:lvl3pPr>
            <a:lvl4pPr marL="1371728" indent="0">
              <a:buNone/>
              <a:defRPr sz="1600" b="1"/>
            </a:lvl4pPr>
            <a:lvl5pPr marL="1828971" indent="0">
              <a:buNone/>
              <a:defRPr sz="1600" b="1"/>
            </a:lvl5pPr>
            <a:lvl6pPr marL="2286214" indent="0">
              <a:buNone/>
              <a:defRPr sz="1600" b="1"/>
            </a:lvl6pPr>
            <a:lvl7pPr marL="2743456" indent="0">
              <a:buNone/>
              <a:defRPr sz="1600" b="1"/>
            </a:lvl7pPr>
            <a:lvl8pPr marL="3200699" indent="0">
              <a:buNone/>
              <a:defRPr sz="1600" b="1"/>
            </a:lvl8pPr>
            <a:lvl9pPr marL="365794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E15D-287E-470C-BEC2-DD99143F2B3E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30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D972-42E8-4C9F-B5E6-001260CCCC15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22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4666-CF4C-48CC-AE06-A8A661D5E814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4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1598614"/>
            <a:ext cx="3505199" cy="4262436"/>
          </a:xfrm>
        </p:spPr>
        <p:txBody>
          <a:bodyPr/>
          <a:lstStyle>
            <a:lvl1pPr marL="0" indent="0">
              <a:buNone/>
              <a:defRPr sz="1401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3A2E-AD62-4D19-88D5-177703F2C42D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5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1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43" indent="0">
              <a:buNone/>
              <a:defRPr sz="1600"/>
            </a:lvl2pPr>
            <a:lvl3pPr marL="914485" indent="0">
              <a:buNone/>
              <a:defRPr sz="1600"/>
            </a:lvl3pPr>
            <a:lvl4pPr marL="1371728" indent="0">
              <a:buNone/>
              <a:defRPr sz="1600"/>
            </a:lvl4pPr>
            <a:lvl5pPr marL="1828971" indent="0">
              <a:buNone/>
              <a:defRPr sz="1600"/>
            </a:lvl5pPr>
            <a:lvl6pPr marL="2286214" indent="0">
              <a:buNone/>
              <a:defRPr sz="1600"/>
            </a:lvl6pPr>
            <a:lvl7pPr marL="2743456" indent="0">
              <a:buNone/>
              <a:defRPr sz="1600"/>
            </a:lvl7pPr>
            <a:lvl8pPr marL="3200699" indent="0">
              <a:buNone/>
              <a:defRPr sz="1600"/>
            </a:lvl8pPr>
            <a:lvl9pPr marL="3657942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9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43" indent="0">
              <a:buNone/>
              <a:defRPr sz="1200"/>
            </a:lvl2pPr>
            <a:lvl3pPr marL="914485" indent="0">
              <a:buNone/>
              <a:defRPr sz="1001"/>
            </a:lvl3pPr>
            <a:lvl4pPr marL="1371728" indent="0">
              <a:buNone/>
              <a:defRPr sz="900"/>
            </a:lvl4pPr>
            <a:lvl5pPr marL="1828971" indent="0">
              <a:buNone/>
              <a:defRPr sz="900"/>
            </a:lvl5pPr>
            <a:lvl6pPr marL="2286214" indent="0">
              <a:buNone/>
              <a:defRPr sz="900"/>
            </a:lvl6pPr>
            <a:lvl7pPr marL="2743456" indent="0">
              <a:buNone/>
              <a:defRPr sz="900"/>
            </a:lvl7pPr>
            <a:lvl8pPr marL="3200699" indent="0">
              <a:buNone/>
              <a:defRPr sz="900"/>
            </a:lvl8pPr>
            <a:lvl9pPr marL="365794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FE4B-59D7-4622-BCEA-F6D0C7AB84FF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32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1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5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00B6-797E-4712-9C84-AD7015428EA0}" type="datetime1">
              <a:rPr lang="tr-TR" smtClean="0"/>
              <a:pPr/>
              <a:t>04.10.2019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Eğitim Öğretim Geliştirme Koordinatörlüğü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B99691-FCFF-452C-BD88-ACF8E855E7F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3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hf sldNum="0" hdr="0" dt="0"/>
  <p:txStyles>
    <p:titleStyle>
      <a:lvl1pPr algn="l" defTabSz="457243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32" indent="-34293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3020" indent="-285777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107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350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593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836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2078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321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564" indent="-228622" algn="l" defTabSz="457243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3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5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28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1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14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56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99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42" algn="l" defTabSz="457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2520000" y="3078992"/>
            <a:ext cx="524164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tr-TR" sz="2000" b="1" spc="310" dirty="0" smtClean="0">
                <a:solidFill>
                  <a:srgbClr val="003399"/>
                </a:solidFill>
                <a:latin typeface="+mj-lt"/>
              </a:rPr>
              <a:t>TIBBİ TANITIM ve PAZARLAMA PROGRAMI </a:t>
            </a:r>
          </a:p>
          <a:p>
            <a:pPr marL="542925" lvl="0" algn="r">
              <a:spcAft>
                <a:spcPts val="600"/>
              </a:spcAft>
              <a:buClr>
                <a:srgbClr val="6666FF"/>
              </a:buClr>
            </a:pPr>
            <a:r>
              <a:rPr lang="tr-TR" sz="2000" b="1" spc="31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Oryantasyon Programı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612216" y="5339143"/>
            <a:ext cx="3414446" cy="11059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TIBBİ HİZMETLER ve TEKNİKLER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tr-TR" sz="1600" spc="200" dirty="0" smtClean="0">
                <a:solidFill>
                  <a:schemeClr val="bg1">
                    <a:lumMod val="50000"/>
                  </a:schemeClr>
                </a:solidFill>
              </a:rPr>
              <a:t>Bölüm Başkanlığı</a:t>
            </a:r>
            <a:endParaRPr lang="tr-TR" sz="1400" spc="5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7" name="Dikdörtgen 16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2" name="Resim 11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Dikdörtgen 12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" name="Dikdörtgen 1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Çift </a:t>
            </a:r>
            <a:r>
              <a:rPr lang="tr-TR" spc="150" dirty="0" err="1" smtClean="0">
                <a:solidFill>
                  <a:srgbClr val="6666FF"/>
                </a:solidFill>
              </a:rPr>
              <a:t>Anadal</a:t>
            </a:r>
            <a:r>
              <a:rPr lang="tr-TR" spc="150" dirty="0" smtClean="0">
                <a:solidFill>
                  <a:srgbClr val="6666FF"/>
                </a:solidFill>
              </a:rPr>
              <a:t> ve </a:t>
            </a:r>
            <a:r>
              <a:rPr lang="tr-TR" spc="150" dirty="0" err="1" smtClean="0">
                <a:solidFill>
                  <a:srgbClr val="6666FF"/>
                </a:solidFill>
              </a:rPr>
              <a:t>Yandal</a:t>
            </a:r>
            <a:r>
              <a:rPr lang="tr-TR" spc="150" dirty="0" smtClean="0">
                <a:solidFill>
                  <a:srgbClr val="6666FF"/>
                </a:solidFill>
              </a:rPr>
              <a:t> İmkanları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875091"/>
            <a:ext cx="3300972" cy="192360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Çift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yandal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programları yönergesi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10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2901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Çift </a:t>
            </a:r>
            <a:r>
              <a:rPr lang="tr-TR" dirty="0" err="1" smtClean="0"/>
              <a:t>anadal</a:t>
            </a:r>
            <a:r>
              <a:rPr lang="tr-TR" dirty="0" smtClean="0"/>
              <a:t> programı koşulları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400" dirty="0" smtClean="0"/>
              <a:t>Çift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programı, ikinci bir diploma programı olup, ilgili alandaki Yükseköğretim Alan Yeterlilikleri dikkate alınarak temel bilgi, beceri ve yetkinlikleri içeren alan derslerinden oluşur. Bu dersler, çift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programının yürütüldüğü ilgili bölümün önerisi, birim kurulu kararı ve Senato onayıyla belirlenir.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400" dirty="0" smtClean="0"/>
              <a:t>Öğrenci İşleri Daire Başkanlığı, Senatonun onayladığı kontenjanları her yıl Temmuz ayının 15’ine kadar internet sitesinde duyurur.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400" dirty="0" smtClean="0"/>
              <a:t>Öğrenciler ön lisans programlarında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programlarının en erken ikinci yarıyılı; en geç üçüncü yarıyılında başvurabilir.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sz="1100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Çift </a:t>
            </a:r>
            <a:r>
              <a:rPr lang="tr-TR" spc="150" dirty="0" err="1" smtClean="0">
                <a:solidFill>
                  <a:srgbClr val="6666FF"/>
                </a:solidFill>
              </a:rPr>
              <a:t>Anadal</a:t>
            </a:r>
            <a:r>
              <a:rPr lang="tr-TR" spc="150" dirty="0" smtClean="0">
                <a:solidFill>
                  <a:srgbClr val="6666FF"/>
                </a:solidFill>
              </a:rPr>
              <a:t> ve </a:t>
            </a:r>
            <a:r>
              <a:rPr lang="tr-TR" spc="150" dirty="0" err="1" smtClean="0">
                <a:solidFill>
                  <a:srgbClr val="6666FF"/>
                </a:solidFill>
              </a:rPr>
              <a:t>Yandal</a:t>
            </a:r>
            <a:r>
              <a:rPr lang="tr-TR" spc="150" dirty="0" smtClean="0">
                <a:solidFill>
                  <a:srgbClr val="6666FF"/>
                </a:solidFill>
              </a:rPr>
              <a:t> İmkanları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875091"/>
            <a:ext cx="3300972" cy="192360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Çift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yandal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programları yönergesi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11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2901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Çift </a:t>
            </a:r>
            <a:r>
              <a:rPr lang="tr-TR" dirty="0" err="1" smtClean="0"/>
              <a:t>anadal</a:t>
            </a:r>
            <a:r>
              <a:rPr lang="tr-TR" dirty="0" smtClean="0"/>
              <a:t> programı koşulları</a:t>
            </a:r>
          </a:p>
          <a:p>
            <a:pPr algn="just"/>
            <a:r>
              <a:rPr lang="tr-TR" sz="1400" dirty="0" smtClean="0"/>
              <a:t>Bir öğrencinin ön lisans ve lisans diploma programlarında, çift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programına başvurabilmesi için; </a:t>
            </a:r>
          </a:p>
          <a:p>
            <a:pPr algn="just"/>
            <a:r>
              <a:rPr lang="tr-TR" sz="1400" dirty="0" smtClean="0"/>
              <a:t>a) Kayıtlı olduğu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programında, bulunduğu döneme kadar tüm derslerini almış ve başarmış olması gerekir. </a:t>
            </a:r>
          </a:p>
          <a:p>
            <a:pPr algn="just"/>
            <a:r>
              <a:rPr lang="tr-TR" sz="1400" dirty="0" smtClean="0"/>
              <a:t>b)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programındaki genel ağırlıklı not ortalamasının 4.00 üzerinden en az 3.00 (BB harf notu, yüzlük sistemde 80-84 aralığı) olması gerekir. Başvuruda üst yarıyıldan alınmış derslerin başarı durumuna bakılmaz ve bu derslerin başarısı genel ağırlıklı not ortalaması hesabına katılmaz. </a:t>
            </a:r>
          </a:p>
          <a:p>
            <a:pPr algn="just"/>
            <a:r>
              <a:rPr lang="tr-TR" sz="1400" dirty="0" smtClean="0"/>
              <a:t>c)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programının ilgili sınıftaki başarı sıralamasında en üst %20’lik dilimde olması gerekir. </a:t>
            </a:r>
          </a:p>
          <a:p>
            <a:pPr algn="just"/>
            <a:r>
              <a:rPr lang="tr-TR" sz="1400" dirty="0" smtClean="0"/>
              <a:t>ç)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programındaki genel ağırlıklı not ortalaması 4.00 üzerinden en az 3.00 (BB harf notu, yüzlük sistemde 80-84 aralığı) olması gerekir. Ancak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diploma programının ilgili sınıfında başarı sıralaması itibari ile en üst %20’de yer almayan öğrencilerden çift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yapılacak programın ilgili yıldaki taban puanından az olmamak üzere puana sahip olanlar da çift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programına başvurabilirler. 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Çift </a:t>
            </a:r>
            <a:r>
              <a:rPr lang="tr-TR" spc="150" dirty="0" err="1" smtClean="0">
                <a:solidFill>
                  <a:srgbClr val="6666FF"/>
                </a:solidFill>
              </a:rPr>
              <a:t>Anadal</a:t>
            </a:r>
            <a:r>
              <a:rPr lang="tr-TR" spc="150" dirty="0" smtClean="0">
                <a:solidFill>
                  <a:srgbClr val="6666FF"/>
                </a:solidFill>
              </a:rPr>
              <a:t> ve </a:t>
            </a:r>
            <a:r>
              <a:rPr lang="tr-TR" spc="150" dirty="0" err="1" smtClean="0">
                <a:solidFill>
                  <a:srgbClr val="6666FF"/>
                </a:solidFill>
              </a:rPr>
              <a:t>Yandal</a:t>
            </a:r>
            <a:r>
              <a:rPr lang="tr-TR" spc="150" dirty="0" smtClean="0">
                <a:solidFill>
                  <a:srgbClr val="6666FF"/>
                </a:solidFill>
              </a:rPr>
              <a:t> İmkanları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875091"/>
            <a:ext cx="3300972" cy="1923604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Çift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anadal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1600" dirty="0" err="1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yandal</a:t>
            </a: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programları yönergesi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2901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Arial" pitchFamily="34" charset="0"/>
              <a:buChar char="•"/>
            </a:pPr>
            <a:r>
              <a:rPr lang="tr-TR" dirty="0" err="1" smtClean="0"/>
              <a:t>Yandal</a:t>
            </a:r>
            <a:r>
              <a:rPr lang="tr-TR" dirty="0" smtClean="0"/>
              <a:t> programı koşulları,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Arial" pitchFamily="34" charset="0"/>
              <a:buChar char="•"/>
            </a:pPr>
            <a:r>
              <a:rPr lang="tr-TR" sz="1400" dirty="0" smtClean="0"/>
              <a:t>Yan dal programına başvuru lisans programlarında öğrencinin </a:t>
            </a:r>
            <a:r>
              <a:rPr lang="tr-TR" sz="1400" dirty="0" err="1" smtClean="0"/>
              <a:t>anadala</a:t>
            </a:r>
            <a:r>
              <a:rPr lang="tr-TR" sz="1400" dirty="0" smtClean="0"/>
              <a:t> kayıt yaptırdığı ilk yarıyıldan itibaren en erken üçüncü ve en geç altıncı yarıyılın başında yapılabilir. Ön lisans programlarında ise en erken ikinci ve en geç üçüncü yarıyılın başında yapılabilir.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Arial" pitchFamily="34" charset="0"/>
              <a:buChar char="•"/>
            </a:pPr>
            <a:r>
              <a:rPr lang="tr-TR" sz="1400" dirty="0" smtClean="0"/>
              <a:t>Öğrencinin yan dal programına başvurabilmesi için, başvuru yaptığı yarıyıla kadar </a:t>
            </a:r>
            <a:r>
              <a:rPr lang="tr-TR" sz="1400" dirty="0" err="1" smtClean="0"/>
              <a:t>anadal</a:t>
            </a:r>
            <a:r>
              <a:rPr lang="tr-TR" sz="1400" dirty="0" smtClean="0"/>
              <a:t> programı ders planındaki tüm dersleri almış ve başarmış olması, buna bağlı olarak genel ağırlıklı not ortalamasının 4.00 üzerinden en az 2.50 (CB harf notu, yüzlük sistemde 75-79 aralığı) olması gerekir.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Koşulları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3713782"/>
            <a:ext cx="330097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13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1885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Mezuniyet kredisi / AKTS : 79,5 / 120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Sonrası İş Alanları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14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10141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Diploma ile hak kazanılan çalışma alanları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İlaç firmaları, eczaneler, medikal firmalar, ecza depoları, resmi ve özel hastanelere ait; kurumsal iletişim ve pazarlama, kurumsal pazarlama ve satış, kurumsal pazarlama ve halkla ilişkiler, halkla ilişkiler ve hasta hakları departmanları ile hastane bünyesinde bulunan ecza depoları, eczaneler ve tıbbi sarf depoları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Mezuniyet Sonrası Kariyer İmkanları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84392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Akademik kariyer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err="1" smtClean="0"/>
              <a:t>Dgs</a:t>
            </a:r>
            <a:r>
              <a:rPr lang="tr-TR" dirty="0" smtClean="0"/>
              <a:t> ile geçiş yaparak aşağıdaki 4 yıllık üniversitelere devam edebilirsiniz;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Pazarlama 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Uluslararası Ticaret 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Uluslararası Ticaret ve Finans 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Uluslararası Ticaret ve İşletmecilik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Halkla İlişkiler ve Reklamcılık,  Uluslararası İşletmecilik ve Ticaret, Uluslararası Ticaret ve Lojistik, Uluslararası Ticaret ve Lojistik Yönetimi, Halkla İlişkiler, Halkla İlişkiler ve Tanıtım </a:t>
            </a:r>
          </a:p>
          <a:p>
            <a:pPr marL="1265238" lvl="1" indent="-265113" algn="just"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5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Danışmanlığı Sistemi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16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7092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Danışman hocanız: </a:t>
            </a:r>
            <a:r>
              <a:rPr lang="tr-TR" dirty="0" err="1" smtClean="0"/>
              <a:t>Öğr</a:t>
            </a:r>
            <a:r>
              <a:rPr lang="tr-TR" dirty="0" smtClean="0"/>
              <a:t>. Gör. Yasin YILMAZTÜRK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Danışma gün/saat: Salı / 13.30-14.25 Saatleri Arası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Yasal Hak ve Sorumluluklar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9124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Eğitim Öğretim İle İlgili</a:t>
            </a:r>
            <a:r>
              <a:rPr lang="tr-TR" dirty="0" smtClean="0"/>
              <a:t>: Kırklareli Üniversitesi Ön Lisans ve Lisans Eğitim Öğretim Yönetmeliği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b="1" dirty="0" smtClean="0"/>
              <a:t>Ulusal üst hukuk normları</a:t>
            </a:r>
            <a:r>
              <a:rPr lang="tr-TR" dirty="0" smtClean="0"/>
              <a:t>: anayasa, kanunlar,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Uluslararası hukuk normları,</a:t>
            </a:r>
            <a:endParaRPr lang="tr-TR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7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2019-2020 Güz Dönemi Akademik Takvimi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18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1631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11516"/>
              </p:ext>
            </p:extLst>
          </p:nvPr>
        </p:nvGraphicFramePr>
        <p:xfrm>
          <a:off x="496877" y="1556206"/>
          <a:ext cx="7940865" cy="5158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30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778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Etkinlikler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Tarih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Ders Kayıt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09 Eylül 2019 / 13 Eylül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Başlangıcı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16 Eylül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 Ekleme / Çıkarma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16 Eylül 2019/ 18 Eylül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Vize Tarihleri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04 Kasım 2019 / 10 Kasım 2019 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Derslerin Bitişi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27 Aralık 2019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Final Tarihleri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30 Aralık 2019 / 12 Ocak 2020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Bütünleme 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15 Ocak 2020 / 20 Ocak 2020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Bahar </a:t>
                      </a:r>
                      <a:r>
                        <a:rPr lang="tr-TR" sz="1800" b="0" dirty="0" err="1" smtClean="0">
                          <a:solidFill>
                            <a:srgbClr val="002060"/>
                          </a:solidFill>
                        </a:rPr>
                        <a:t>DÖnemi</a:t>
                      </a: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 Ders Kayıtları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20 Ocak 2020 / 24 Ocak 2020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9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642979"/>
            <a:ext cx="252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664277"/>
            <a:ext cx="252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2702142" y="3217491"/>
            <a:ext cx="4957829" cy="1497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lvl="0" algn="r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r>
              <a:rPr lang="tr-TR" sz="3200" i="1" dirty="0" smtClean="0">
                <a:latin typeface="Vivaldi" panose="03020602050506090804" pitchFamily="66" charset="0"/>
              </a:rPr>
              <a:t>Güzel anı, başarı ve mutlulukla dolu bir üniversite hayatı dileğiyle….</a:t>
            </a:r>
            <a:endParaRPr lang="tr-TR" sz="3200" i="1" dirty="0">
              <a:latin typeface="Vivaldi" panose="03020602050506090804" pitchFamily="66" charset="0"/>
            </a:endParaRPr>
          </a:p>
        </p:txBody>
      </p:sp>
      <p:grpSp>
        <p:nvGrpSpPr>
          <p:cNvPr id="5" name="Grup 4"/>
          <p:cNvGrpSpPr/>
          <p:nvPr/>
        </p:nvGrpSpPr>
        <p:grpSpPr>
          <a:xfrm>
            <a:off x="8059232" y="3054151"/>
            <a:ext cx="4168769" cy="1226782"/>
            <a:chOff x="8059232" y="3054151"/>
            <a:chExt cx="4168769" cy="1226782"/>
          </a:xfrm>
        </p:grpSpPr>
        <p:sp>
          <p:nvSpPr>
            <p:cNvPr id="11" name="Dikdörtgen 10"/>
            <p:cNvSpPr/>
            <p:nvPr/>
          </p:nvSpPr>
          <p:spPr>
            <a:xfrm>
              <a:off x="9312000" y="3477854"/>
              <a:ext cx="2916000" cy="360000"/>
            </a:xfrm>
            <a:prstGeom prst="rect">
              <a:avLst/>
            </a:prstGeom>
            <a:gradFill>
              <a:gsLst>
                <a:gs pos="9000">
                  <a:srgbClr val="9999FF"/>
                </a:gs>
                <a:gs pos="100000">
                  <a:schemeClr val="bg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271488" defTabSz="450892"/>
              <a:endParaRPr lang="tr-TR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14" name="Resim 13" descr="tasarimci-aktas-kirklareli-nin-renklerini_o1"/>
            <p:cNvPicPr/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9232" y="3054151"/>
              <a:ext cx="1080000" cy="106829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Dikdörtgen 14"/>
            <p:cNvSpPr/>
            <p:nvPr/>
          </p:nvSpPr>
          <p:spPr>
            <a:xfrm>
              <a:off x="9349826" y="3078992"/>
              <a:ext cx="2878175" cy="276999"/>
            </a:xfrm>
            <a:prstGeom prst="rect">
              <a:avLst/>
            </a:prstGeom>
          </p:spPr>
          <p:txBody>
            <a:bodyPr wrap="square" lIns="180000">
              <a:spAutoFit/>
            </a:bodyPr>
            <a:lstStyle/>
            <a:p>
              <a:pPr indent="-88900">
                <a:spcBef>
                  <a:spcPts val="600"/>
                </a:spcBef>
                <a:buClr>
                  <a:srgbClr val="6666FF"/>
                </a:buClr>
                <a:tabLst>
                  <a:tab pos="266700" algn="l"/>
                </a:tabLst>
              </a:pPr>
              <a:r>
                <a:rPr lang="tr-TR" sz="1200" b="1" spc="300" dirty="0" smtClean="0">
                  <a:solidFill>
                    <a:schemeClr val="bg1">
                      <a:lumMod val="65000"/>
                    </a:schemeClr>
                  </a:solidFill>
                </a:rPr>
                <a:t>Kırklareli Üniversitesi</a:t>
              </a:r>
              <a:endParaRPr lang="tr-TR" sz="1200" b="1" spc="3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>
              <a:off x="9426273" y="4003934"/>
              <a:ext cx="26821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542925" indent="-542925">
                <a:buClr>
                  <a:srgbClr val="6666FF"/>
                </a:buClr>
              </a:pPr>
              <a:r>
                <a:rPr lang="tr-TR" sz="1200" i="1" spc="500" dirty="0">
                  <a:solidFill>
                    <a:srgbClr val="9A9AE6"/>
                  </a:solidFill>
                  <a:latin typeface="Harlow Solid Italic" panose="04030604020F02020D02" pitchFamily="82" charset="0"/>
                </a:rPr>
                <a:t>Bilgeliğe Yolculuk…</a:t>
              </a:r>
            </a:p>
          </p:txBody>
        </p:sp>
      </p:grpSp>
      <p:sp>
        <p:nvSpPr>
          <p:cNvPr id="18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Destek Hizmetleri Oryantasyon Programı Hakkında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2998202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 smtClean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2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100267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Üniversitemiz destek birimleri olarak; SKS, Kütüphane, Kariyer Merkezi, Öğrenci İşleri, Uzaktan Eğitim, Öğrenci Değişim Programlarına ilişkin genel oryantasyon programı ayrıca organize edilecektir.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Bu sunum, sadece her bölümün kendi öğrencilerine yönelik bir oryantasyonu içermektedir.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5473203" y="3099946"/>
            <a:ext cx="6732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76213" defTabSz="466768">
              <a:tabLst>
                <a:tab pos="1971675" algn="l"/>
                <a:tab pos="1978025" algn="l"/>
              </a:tabLst>
            </a:pPr>
            <a:r>
              <a:rPr lang="tr-TR" sz="2000" b="1" spc="250" dirty="0" smtClean="0">
                <a:solidFill>
                  <a:srgbClr val="003366"/>
                </a:solidFill>
              </a:rPr>
              <a:t>Sunum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Kapsam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715235" y="3665058"/>
            <a:ext cx="5010373" cy="115416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tr-TR" sz="2000" dirty="0" smtClean="0">
                <a:solidFill>
                  <a:srgbClr val="002060"/>
                </a:solidFill>
              </a:rPr>
              <a:t>Sağlık Hizmetleri MYO Tanıtımı</a:t>
            </a:r>
          </a:p>
          <a:p>
            <a:pPr marL="360363" indent="-274638" algn="just">
              <a:spcBef>
                <a:spcPts val="601"/>
              </a:spcBef>
              <a:spcAft>
                <a:spcPts val="12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tr-TR" sz="20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2000" dirty="0" smtClean="0">
                <a:solidFill>
                  <a:srgbClr val="002060"/>
                </a:solidFill>
              </a:rPr>
              <a:t>Tanıtımı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8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 txBox="1">
            <a:spLocks/>
          </p:cNvSpPr>
          <p:nvPr/>
        </p:nvSpPr>
        <p:spPr>
          <a:xfrm>
            <a:off x="182662" y="201105"/>
            <a:ext cx="11844000" cy="6480000"/>
          </a:xfrm>
          <a:prstGeom prst="rect">
            <a:avLst/>
          </a:prstGeo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32" indent="-34293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3020" indent="-285777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107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350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593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836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2078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321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564" indent="-228622" algn="l" defTabSz="457243" rtl="0" eaLnBrk="1" latinLnBrk="0" hangingPunct="1">
              <a:spcBef>
                <a:spcPts val="1001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Font typeface="Wingdings 3" charset="2"/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1331" y="3057995"/>
            <a:ext cx="3557156" cy="27731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3465179"/>
            <a:ext cx="5400000" cy="0"/>
          </a:xfrm>
          <a:prstGeom prst="line">
            <a:avLst/>
          </a:prstGeom>
          <a:ln w="12700">
            <a:gradFill flip="none" rotWithShape="1">
              <a:gsLst>
                <a:gs pos="17000">
                  <a:srgbClr val="66FFFF"/>
                </a:gs>
                <a:gs pos="1449">
                  <a:schemeClr val="bg1">
                    <a:lumMod val="95000"/>
                  </a:schemeClr>
                </a:gs>
                <a:gs pos="36000">
                  <a:srgbClr val="EA8EFC"/>
                </a:gs>
                <a:gs pos="70000">
                  <a:srgbClr val="3399FF"/>
                </a:gs>
                <a:gs pos="52000">
                  <a:srgbClr val="FF66CC"/>
                </a:gs>
                <a:gs pos="93000">
                  <a:srgbClr val="66FFF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-9525" y="3486477"/>
            <a:ext cx="5400000" cy="0"/>
          </a:xfrm>
          <a:prstGeom prst="line">
            <a:avLst/>
          </a:prstGeom>
          <a:ln w="12700">
            <a:gradFill flip="none" rotWithShape="1">
              <a:gsLst>
                <a:gs pos="29000">
                  <a:schemeClr val="accent6"/>
                </a:gs>
                <a:gs pos="0">
                  <a:schemeClr val="bg1">
                    <a:lumMod val="95000"/>
                  </a:schemeClr>
                </a:gs>
                <a:gs pos="17000">
                  <a:schemeClr val="accent1">
                    <a:lumMod val="40000"/>
                    <a:lumOff val="60000"/>
                  </a:schemeClr>
                </a:gs>
                <a:gs pos="51000">
                  <a:srgbClr val="66FFFF"/>
                </a:gs>
                <a:gs pos="100000">
                  <a:schemeClr val="accent1">
                    <a:lumMod val="60000"/>
                    <a:lumOff val="40000"/>
                  </a:schemeClr>
                </a:gs>
                <a:gs pos="67000">
                  <a:srgbClr val="6666FF"/>
                </a:gs>
                <a:gs pos="90000">
                  <a:srgbClr val="FF505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4994739" y="3099946"/>
            <a:ext cx="7200000" cy="396000"/>
          </a:xfrm>
          <a:prstGeom prst="rect">
            <a:avLst/>
          </a:prstGeom>
          <a:solidFill>
            <a:schemeClr val="tx2">
              <a:lumMod val="20000"/>
              <a:lumOff val="80000"/>
              <a:alpha val="71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87313" defTabSz="466768">
              <a:tabLst>
                <a:tab pos="1971675" algn="l"/>
                <a:tab pos="1978025" algn="l"/>
              </a:tabLst>
            </a:pPr>
            <a:r>
              <a:rPr lang="tr-TR" sz="2000" b="1" spc="250" dirty="0" smtClean="0">
                <a:solidFill>
                  <a:srgbClr val="003366"/>
                </a:solidFill>
              </a:rPr>
              <a:t>Sağlık Hizmetleri MYO &amp; </a:t>
            </a:r>
            <a:r>
              <a:rPr lang="tr-TR" sz="2000" b="1" spc="250" dirty="0" smtClean="0">
                <a:solidFill>
                  <a:srgbClr val="6666FF"/>
                </a:solidFill>
              </a:rPr>
              <a:t>Genel Tanıtımı</a:t>
            </a:r>
            <a:endParaRPr lang="tr-TR" sz="2000" b="1" spc="250" dirty="0">
              <a:solidFill>
                <a:srgbClr val="6666FF"/>
              </a:solidFill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162343" y="4076622"/>
            <a:ext cx="5010373" cy="2769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360363" indent="-274638">
              <a:spcBef>
                <a:spcPts val="601"/>
              </a:spcBef>
              <a:spcAft>
                <a:spcPts val="600"/>
              </a:spcAft>
              <a:buClr>
                <a:srgbClr val="9999FF"/>
              </a:buClr>
              <a:buFont typeface="Wingdings" panose="05000000000000000000" pitchFamily="2" charset="2"/>
              <a:buChar char="§"/>
            </a:pPr>
            <a:r>
              <a:rPr lang="tr-TR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Genel Tanıtım</a:t>
            </a:r>
            <a:endParaRPr lang="tr-TR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Altbilgi Yer Tutucusu 1"/>
          <p:cNvSpPr txBox="1">
            <a:spLocks/>
          </p:cNvSpPr>
          <p:nvPr/>
        </p:nvSpPr>
        <p:spPr>
          <a:xfrm>
            <a:off x="8389516" y="6409074"/>
            <a:ext cx="3600000" cy="259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348000" y="1757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Sağlık Hizmetleri MYO Fiziksel Genel Tanıtımı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5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101156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054343"/>
              </p:ext>
            </p:extLst>
          </p:nvPr>
        </p:nvGraphicFramePr>
        <p:xfrm>
          <a:off x="496877" y="1556206"/>
          <a:ext cx="7940865" cy="3642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1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28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6295">
                <a:tc>
                  <a:txBody>
                    <a:bodyPr/>
                    <a:lstStyle/>
                    <a:p>
                      <a:pPr algn="l"/>
                      <a:r>
                        <a:rPr lang="tr-TR" sz="18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Alanlar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Açıklama</a:t>
                      </a:r>
                      <a:endParaRPr lang="tr-TR" sz="1800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lang="tr-TR" dirty="0" smtClean="0"/>
                        <a:t>Birimdeki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Bölümler</a:t>
                      </a:r>
                      <a:endParaRPr lang="tr-T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-Tıbbi Tanıtım</a:t>
                      </a:r>
                      <a:r>
                        <a:rPr lang="tr-TR" sz="1800" b="0" baseline="0" dirty="0" smtClean="0"/>
                        <a:t> ve Pazarlama</a:t>
                      </a:r>
                      <a:endParaRPr lang="tr-TR" sz="1800" b="0" dirty="0" smtClean="0"/>
                    </a:p>
                    <a:p>
                      <a:pPr algn="l"/>
                      <a:r>
                        <a:rPr lang="tr-TR" sz="1800" b="0" dirty="0" smtClean="0"/>
                        <a:t>-Çocuk gelişimi</a:t>
                      </a:r>
                    </a:p>
                    <a:p>
                      <a:pPr algn="l"/>
                      <a:r>
                        <a:rPr lang="tr-TR" sz="1800" b="0" dirty="0" smtClean="0"/>
                        <a:t>-</a:t>
                      </a:r>
                      <a:r>
                        <a:rPr lang="tr-TR" sz="1800" b="0" dirty="0" err="1" smtClean="0"/>
                        <a:t>Optisyenlik</a:t>
                      </a:r>
                      <a:endParaRPr lang="tr-TR" sz="1800" b="0" dirty="0" smtClean="0"/>
                    </a:p>
                    <a:p>
                      <a:pPr algn="l"/>
                      <a:r>
                        <a:rPr lang="tr-TR" sz="1800" b="0" dirty="0" smtClean="0"/>
                        <a:t>-Tıbbi Dök.ve Sekreterlik</a:t>
                      </a:r>
                    </a:p>
                    <a:p>
                      <a:pPr algn="l"/>
                      <a:r>
                        <a:rPr lang="tr-TR" sz="1800" b="0" dirty="0" smtClean="0"/>
                        <a:t>-Tıbbi </a:t>
                      </a:r>
                      <a:r>
                        <a:rPr lang="tr-TR" sz="1800" b="0" dirty="0" err="1" smtClean="0"/>
                        <a:t>Laboratuvar</a:t>
                      </a:r>
                      <a:r>
                        <a:rPr lang="tr-TR" sz="1800" b="0" dirty="0" smtClean="0"/>
                        <a:t> Teknikleri</a:t>
                      </a:r>
                    </a:p>
                    <a:p>
                      <a:pPr algn="l"/>
                      <a:r>
                        <a:rPr lang="tr-TR" sz="1800" b="0" dirty="0" smtClean="0"/>
                        <a:t>-Yaşlı Bakımı</a:t>
                      </a:r>
                    </a:p>
                    <a:p>
                      <a:pPr algn="l"/>
                      <a:r>
                        <a:rPr lang="tr-TR" sz="1800" b="0" dirty="0" smtClean="0"/>
                        <a:t>-Sağlık Kurumları İşletmeciliği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Birim Derslikleri</a:t>
                      </a:r>
                      <a:endParaRPr lang="tr-TR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-Sağlık Hizmetleri-SH101-SH106</a:t>
                      </a:r>
                    </a:p>
                    <a:p>
                      <a:pPr algn="l"/>
                      <a:r>
                        <a:rPr lang="tr-TR" sz="1800" b="0" dirty="0" smtClean="0"/>
                        <a:t>-Sosyal</a:t>
                      </a:r>
                      <a:r>
                        <a:rPr lang="tr-TR" sz="1800" b="0" baseline="0" dirty="0" smtClean="0"/>
                        <a:t> Bilimler-SB101-SB105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indent="0" algn="l" defTabSz="4572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dirty="0" smtClean="0">
                          <a:solidFill>
                            <a:srgbClr val="002060"/>
                          </a:solidFill>
                        </a:rPr>
                        <a:t>Yemekhane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0" dirty="0" smtClean="0"/>
                        <a:t>Öğle ve Akşam</a:t>
                      </a:r>
                      <a:r>
                        <a:rPr lang="tr-TR" sz="1800" b="0" baseline="0" dirty="0" smtClean="0"/>
                        <a:t> Yemeği </a:t>
                      </a:r>
                      <a:endParaRPr lang="tr-TR" sz="18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4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8"/>
            <a:ext cx="7518169" cy="396000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Öğrenci Sayıları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591774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24142" y="3007018"/>
            <a:ext cx="3300972" cy="167738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2019 mezun sayısı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1. Öğretim - 24 Öğrenci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Öğretim – 8 Öğrenci</a:t>
            </a:r>
          </a:p>
          <a:p>
            <a:pPr marL="266700" lvl="0" indent="-180975">
              <a:spcBef>
                <a:spcPts val="1200"/>
              </a:spcBef>
              <a:spcAft>
                <a:spcPts val="600"/>
              </a:spcAft>
            </a:pPr>
            <a:endParaRPr lang="tr-TR" sz="1600" b="1" dirty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6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9378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5621"/>
              </p:ext>
            </p:extLst>
          </p:nvPr>
        </p:nvGraphicFramePr>
        <p:xfrm>
          <a:off x="468105" y="2894749"/>
          <a:ext cx="7807994" cy="1889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2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5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35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2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949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6732">
                <a:tc>
                  <a:txBody>
                    <a:bodyPr/>
                    <a:lstStyle/>
                    <a:p>
                      <a:pPr algn="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Öğretim Türü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1.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2.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3.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bg1"/>
                          </a:solidFill>
                        </a:rPr>
                        <a:t>4. Sınıf</a:t>
                      </a:r>
                      <a:endParaRPr lang="tr-TR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A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0789">
                <a:tc>
                  <a:txBody>
                    <a:bodyPr/>
                    <a:lstStyle/>
                    <a:p>
                      <a:pPr algn="r"/>
                      <a:r>
                        <a:rPr lang="tr-TR" sz="1600" b="0" dirty="0" smtClean="0"/>
                        <a:t>I. Öğretim</a:t>
                      </a:r>
                      <a:endParaRPr lang="tr-TR" sz="16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50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2382">
                <a:tc>
                  <a:txBody>
                    <a:bodyPr/>
                    <a:lstStyle/>
                    <a:p>
                      <a:pPr algn="r"/>
                      <a:r>
                        <a:rPr lang="tr-TR" sz="1600" b="0" dirty="0" smtClean="0"/>
                        <a:t>II. Öğretim</a:t>
                      </a:r>
                      <a:endParaRPr lang="tr-TR" sz="16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</a:rPr>
                        <a:t>40</a:t>
                      </a:r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Bölümdeki Anabilim Dalları ve Akademik Personel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3713782"/>
            <a:ext cx="330097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7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3663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4616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Tıbbi Tanıtım ve Pazarlama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err="1" smtClean="0"/>
              <a:t>Öğr</a:t>
            </a:r>
            <a:r>
              <a:rPr lang="tr-TR" sz="1600" dirty="0" smtClean="0"/>
              <a:t>. Gör. Yasin YILMAZTÜRK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err="1" smtClean="0"/>
              <a:t>Öğr</a:t>
            </a:r>
            <a:r>
              <a:rPr lang="tr-TR" sz="1600" dirty="0" smtClean="0"/>
              <a:t>. Gör. Cem YALÇI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err="1" smtClean="0"/>
              <a:t>Öğr</a:t>
            </a:r>
            <a:r>
              <a:rPr lang="tr-TR" sz="1600" dirty="0" smtClean="0"/>
              <a:t>. Gör. Nilüfer ÇEKEN</a:t>
            </a:r>
          </a:p>
          <a:p>
            <a:pPr marL="1265238" lvl="1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err="1" smtClean="0"/>
              <a:t>Öğr</a:t>
            </a:r>
            <a:r>
              <a:rPr lang="tr-TR" sz="1600" dirty="0" smtClean="0"/>
              <a:t>. Gör. Deniz Baş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Tıbbi </a:t>
            </a:r>
            <a:r>
              <a:rPr lang="tr-TR" sz="1600" dirty="0" err="1" smtClean="0"/>
              <a:t>Laboratuvar</a:t>
            </a:r>
            <a:r>
              <a:rPr lang="tr-TR" sz="1600" dirty="0" smtClean="0"/>
              <a:t> Teknikleri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err="1" smtClean="0"/>
              <a:t>Optisyenlik</a:t>
            </a:r>
            <a:endParaRPr lang="tr-TR" sz="1600" dirty="0" smtClean="0"/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sz="1600" dirty="0" smtClean="0"/>
              <a:t>Tıbbi Dök.ve Sekreterlik</a:t>
            </a:r>
            <a:endParaRPr lang="tr-TR" sz="1600" dirty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b="1" dirty="0" smtClean="0">
              <a:solidFill>
                <a:srgbClr val="002060"/>
              </a:solidFill>
            </a:endParaRP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Bölümden Mezun Bir Öğrencinin Sahip Olacağı Yeterlikler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8688544" y="3713782"/>
            <a:ext cx="330097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marL="266700" lvl="0" indent="-180975">
              <a:spcBef>
                <a:spcPts val="1200"/>
              </a:spcBef>
              <a:spcAft>
                <a:spcPts val="600"/>
              </a:spcAft>
            </a:pPr>
            <a:r>
              <a:rPr lang="tr-TR" sz="1600" b="1" dirty="0" smtClean="0">
                <a:solidFill>
                  <a:srgbClr val="3333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1600" b="1" dirty="0">
              <a:solidFill>
                <a:srgbClr val="33339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8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5187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87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Tıbbi Tanıtım ve Pazarlama Programı mezunlarına “İlaç tanıtım ve/veya satış temsilcisi” unvanı verilmektedir.</a:t>
            </a:r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7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7"/>
          <p:cNvSpPr>
            <a:spLocks noGrp="1"/>
          </p:cNvSpPr>
          <p:nvPr>
            <p:ph idx="1"/>
          </p:nvPr>
        </p:nvSpPr>
        <p:spPr>
          <a:xfrm>
            <a:off x="182662" y="201105"/>
            <a:ext cx="11844000" cy="6480000"/>
          </a:xfrm>
          <a:solidFill>
            <a:schemeClr val="bg1"/>
          </a:solidFill>
          <a:ln w="12700">
            <a:solidFill>
              <a:srgbClr val="6666FF"/>
            </a:solidFill>
          </a:ln>
        </p:spPr>
        <p:txBody>
          <a:bodyPr>
            <a:normAutofit/>
          </a:bodyPr>
          <a:lstStyle/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400088" lvl="1" indent="-309592">
              <a:spcBef>
                <a:spcPts val="0"/>
              </a:spcBef>
              <a:buNone/>
            </a:pPr>
            <a:r>
              <a:rPr lang="tr-TR" dirty="0" smtClean="0">
                <a:solidFill>
                  <a:srgbClr val="002060"/>
                </a:solidFill>
              </a:rPr>
              <a:t>	</a:t>
            </a:r>
          </a:p>
        </p:txBody>
      </p:sp>
      <p:cxnSp>
        <p:nvCxnSpPr>
          <p:cNvPr id="26" name="Düz Bağlayıcı 25"/>
          <p:cNvCxnSpPr/>
          <p:nvPr/>
        </p:nvCxnSpPr>
        <p:spPr>
          <a:xfrm>
            <a:off x="-3901" y="801524"/>
            <a:ext cx="8280000" cy="0"/>
          </a:xfrm>
          <a:prstGeom prst="line">
            <a:avLst/>
          </a:prstGeom>
          <a:ln w="12700">
            <a:gradFill flip="none" rotWithShape="1">
              <a:gsLst>
                <a:gs pos="68000">
                  <a:schemeClr val="accent6">
                    <a:lumMod val="60000"/>
                    <a:lumOff val="40000"/>
                  </a:schemeClr>
                </a:gs>
                <a:gs pos="18000">
                  <a:srgbClr val="E3E3FF"/>
                </a:gs>
                <a:gs pos="76000">
                  <a:srgbClr val="9999FF"/>
                </a:gs>
                <a:gs pos="10000">
                  <a:schemeClr val="bg1">
                    <a:lumMod val="95000"/>
                  </a:schemeClr>
                </a:gs>
                <a:gs pos="20000">
                  <a:schemeClr val="accent6">
                    <a:lumMod val="60000"/>
                    <a:lumOff val="40000"/>
                  </a:schemeClr>
                </a:gs>
                <a:gs pos="40000">
                  <a:srgbClr val="9999FF"/>
                </a:gs>
                <a:gs pos="98551">
                  <a:srgbClr val="FF5050"/>
                </a:gs>
                <a:gs pos="50000">
                  <a:schemeClr val="accent1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-3737" y="784809"/>
            <a:ext cx="8208000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6000">
                  <a:schemeClr val="bg1">
                    <a:lumMod val="85000"/>
                  </a:schemeClr>
                </a:gs>
                <a:gs pos="29000">
                  <a:srgbClr val="EA8EFC"/>
                </a:gs>
                <a:gs pos="50000">
                  <a:srgbClr val="3399FF"/>
                </a:gs>
                <a:gs pos="45000">
                  <a:srgbClr val="3399FF"/>
                </a:gs>
                <a:gs pos="98551">
                  <a:srgbClr val="3399FF"/>
                </a:gs>
                <a:gs pos="85514">
                  <a:schemeClr val="accent1">
                    <a:lumMod val="40000"/>
                    <a:lumOff val="60000"/>
                  </a:schemeClr>
                </a:gs>
                <a:gs pos="72000">
                  <a:srgbClr val="333399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ikdörtgen 17"/>
          <p:cNvSpPr/>
          <p:nvPr/>
        </p:nvSpPr>
        <p:spPr>
          <a:xfrm>
            <a:off x="378055" y="1037477"/>
            <a:ext cx="8166017" cy="406325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pc="150" dirty="0" smtClean="0">
                <a:solidFill>
                  <a:srgbClr val="6666FF"/>
                </a:solidFill>
              </a:rPr>
              <a:t>Bölümde Verilen Dersler / Öğrencinin Seçebileceği Dersler</a:t>
            </a:r>
          </a:p>
        </p:txBody>
      </p:sp>
      <p:cxnSp>
        <p:nvCxnSpPr>
          <p:cNvPr id="19" name="Düz Bağlayıcı 18"/>
          <p:cNvCxnSpPr/>
          <p:nvPr/>
        </p:nvCxnSpPr>
        <p:spPr>
          <a:xfrm rot="5400000">
            <a:off x="6024072" y="3836893"/>
            <a:ext cx="5040000" cy="0"/>
          </a:xfrm>
          <a:prstGeom prst="line">
            <a:avLst/>
          </a:prstGeom>
          <a:ln w="12700">
            <a:gradFill flip="none" rotWithShape="1">
              <a:gsLst>
                <a:gs pos="26000">
                  <a:schemeClr val="accent6">
                    <a:lumMod val="40000"/>
                    <a:lumOff val="60000"/>
                  </a:schemeClr>
                </a:gs>
                <a:gs pos="39000">
                  <a:srgbClr val="EA8EFC"/>
                </a:gs>
                <a:gs pos="57000">
                  <a:srgbClr val="3399FF"/>
                </a:gs>
                <a:gs pos="58000">
                  <a:srgbClr val="3399FF"/>
                </a:gs>
                <a:gs pos="68000">
                  <a:schemeClr val="accent6">
                    <a:lumMod val="75000"/>
                  </a:schemeClr>
                </a:gs>
                <a:gs pos="84048">
                  <a:srgbClr val="9999FF"/>
                </a:gs>
                <a:gs pos="79000">
                  <a:srgbClr val="C9B4E1"/>
                </a:gs>
                <a:gs pos="3623">
                  <a:schemeClr val="bg1">
                    <a:lumMod val="95000"/>
                  </a:schemeClr>
                </a:gs>
                <a:gs pos="84000">
                  <a:schemeClr val="accent1">
                    <a:lumMod val="40000"/>
                    <a:lumOff val="60000"/>
                  </a:schemeClr>
                </a:gs>
                <a:gs pos="93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-68140" y="1047803"/>
            <a:ext cx="720000" cy="396000"/>
          </a:xfrm>
          <a:prstGeom prst="rect">
            <a:avLst/>
          </a:prstGeom>
          <a:gradFill flip="none" rotWithShape="1">
            <a:gsLst>
              <a:gs pos="40000">
                <a:srgbClr val="AC05CD"/>
              </a:gs>
              <a:gs pos="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0892"/>
            <a:fld id="{03EA5CAD-E8DB-4BD2-9D83-5FEB5CEE963A}" type="slidenum">
              <a:rPr lang="tr-TR" sz="1600" b="1" spc="150">
                <a:solidFill>
                  <a:schemeClr val="bg1"/>
                </a:solidFill>
              </a:rPr>
              <a:pPr algn="ctr" defTabSz="450892"/>
              <a:t>9</a:t>
            </a:fld>
            <a:endParaRPr lang="tr-TR" sz="1600" b="1" spc="150" dirty="0">
              <a:solidFill>
                <a:schemeClr val="bg1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96800" y="319159"/>
            <a:ext cx="9887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0000" tIns="45720" rIns="180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266700" defTabSz="466768"/>
            <a:r>
              <a:rPr lang="tr-TR" sz="1400" b="1" spc="310" dirty="0" smtClean="0">
                <a:solidFill>
                  <a:srgbClr val="003399"/>
                </a:solidFill>
              </a:rPr>
              <a:t>Tıbbi Tanıtım ve Pazarlama Programı </a:t>
            </a:r>
            <a:r>
              <a:rPr lang="tr-TR" sz="1400" b="1" spc="150" dirty="0" smtClean="0">
                <a:solidFill>
                  <a:srgbClr val="003366"/>
                </a:solidFill>
              </a:rPr>
              <a:t>&amp; </a:t>
            </a:r>
            <a:r>
              <a:rPr lang="tr-TR" sz="1400" spc="150" dirty="0" smtClean="0">
                <a:solidFill>
                  <a:srgbClr val="6666FF"/>
                </a:solidFill>
              </a:rPr>
              <a:t>Oryantasyon Programı</a:t>
            </a:r>
            <a:endParaRPr lang="tr-TR" sz="1400" spc="150" dirty="0">
              <a:solidFill>
                <a:srgbClr val="6666FF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82662" y="1629718"/>
            <a:ext cx="825508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Zorunlu Dersler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Türk Dili-ı	- Türk Dili-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ıı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Atatürk İlkeleri ve İnkılap Tarihi-ı - Atatürk İlkeleri ve İnkılap Tarihi-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ıı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İngilizce-ı - İngilizce-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ıı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- Marka ve Marka Stratejileri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Temel Bilgi Teknolojisi Kullanımı - Mikrobiyoloji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Anatomi ve Fizyoloji - Tüketici Davranışı ve Pazarlama Stratejileri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Genel İşletme - Ticari Matematik - Hastalıklar Bilgisi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Ticaret Hukuku - Bütünleşik Pazarlama İletişimi - Sağlık Kurumlarında Pazarlama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Toplam Kalite Stratejileri - Sunum Teknikleri - Pazarlama İlkeleri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Satış Yönetimi - İlaç Pazarı ve Firma Değerlendirmeleri</a:t>
            </a: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  <a:buFont typeface="Wingdings" panose="05000000000000000000" pitchFamily="2" charset="2"/>
              <a:buChar char="§"/>
            </a:pPr>
            <a:r>
              <a:rPr lang="tr-TR" dirty="0" smtClean="0"/>
              <a:t>Seçmeli Dersler</a:t>
            </a:r>
          </a:p>
          <a:p>
            <a:r>
              <a:rPr lang="tr-TR" dirty="0" smtClean="0"/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Farmakoloji - Perakende Yönetimi – Girişimcilik - İlk Yardım - Meslek Etiği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Çevre ve Koruma -Yönetim ve Organizasyon -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Biyoistatistik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Sağlık Bilgi Sistemleri - Müşteri İlişkileri Yönetimi - Biyomedikal Teknoloji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Halkla İlişkiler Ve Reklam - İlaç Teknolojisi - İnsan Kaynakları Yönetimi</a:t>
            </a:r>
          </a:p>
          <a:p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	Davranış Bilimleri - Sosyal Sorumluluk Projeleri - İş Ve Sosyal Güvenlik Hukuku </a:t>
            </a:r>
          </a:p>
          <a:p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lvl="0" indent="-265113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Clr>
                <a:srgbClr val="6666FF"/>
              </a:buClr>
            </a:pPr>
            <a:endParaRPr lang="tr-TR" dirty="0" smtClean="0"/>
          </a:p>
        </p:txBody>
      </p:sp>
      <p:sp>
        <p:nvSpPr>
          <p:cNvPr id="14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389516" y="6409074"/>
            <a:ext cx="3600000" cy="259626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rgbClr val="002060"/>
                </a:solidFill>
              </a:rPr>
              <a:t>Eğitim Öğretim Geliştirme Koordinatörlüğü-2019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9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  <a:alpha val="71000"/>
          </a:schemeClr>
        </a:solidFill>
        <a:ln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267021</TotalTime>
  <Words>1151</Words>
  <Application>Microsoft Office PowerPoint</Application>
  <PresentationFormat>Özel</PresentationFormat>
  <Paragraphs>259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Wisp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aaiseri</dc:creator>
  <cp:lastModifiedBy>win7</cp:lastModifiedBy>
  <cp:revision>2082</cp:revision>
  <cp:lastPrinted>2019-04-26T07:36:03Z</cp:lastPrinted>
  <dcterms:created xsi:type="dcterms:W3CDTF">2014-09-29T20:35:55Z</dcterms:created>
  <dcterms:modified xsi:type="dcterms:W3CDTF">2019-10-04T11:41:45Z</dcterms:modified>
</cp:coreProperties>
</file>